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8" r:id="rId4"/>
  </p:sldMasterIdLst>
  <p:notesMasterIdLst>
    <p:notesMasterId r:id="rId43"/>
  </p:notesMasterIdLst>
  <p:handoutMasterIdLst>
    <p:handoutMasterId r:id="rId44"/>
  </p:handoutMasterIdLst>
  <p:sldIdLst>
    <p:sldId id="280" r:id="rId5"/>
    <p:sldId id="1657" r:id="rId6"/>
    <p:sldId id="1675" r:id="rId7"/>
    <p:sldId id="1670" r:id="rId8"/>
    <p:sldId id="1672" r:id="rId9"/>
    <p:sldId id="1671" r:id="rId10"/>
    <p:sldId id="1673" r:id="rId11"/>
    <p:sldId id="1654" r:id="rId12"/>
    <p:sldId id="1677" r:id="rId13"/>
    <p:sldId id="1661" r:id="rId14"/>
    <p:sldId id="1678" r:id="rId15"/>
    <p:sldId id="1687" r:id="rId16"/>
    <p:sldId id="1658" r:id="rId17"/>
    <p:sldId id="1679" r:id="rId18"/>
    <p:sldId id="1688" r:id="rId19"/>
    <p:sldId id="1659" r:id="rId20"/>
    <p:sldId id="1680" r:id="rId21"/>
    <p:sldId id="1689" r:id="rId22"/>
    <p:sldId id="1660" r:id="rId23"/>
    <p:sldId id="1681" r:id="rId24"/>
    <p:sldId id="1666" r:id="rId25"/>
    <p:sldId id="1669" r:id="rId26"/>
    <p:sldId id="1684" r:id="rId27"/>
    <p:sldId id="1685" r:id="rId28"/>
    <p:sldId id="1686" r:id="rId29"/>
    <p:sldId id="1690" r:id="rId30"/>
    <p:sldId id="1691" r:id="rId31"/>
    <p:sldId id="1682" r:id="rId32"/>
    <p:sldId id="1692" r:id="rId33"/>
    <p:sldId id="1693" r:id="rId34"/>
    <p:sldId id="1694" r:id="rId35"/>
    <p:sldId id="1695" r:id="rId36"/>
    <p:sldId id="1696" r:id="rId37"/>
    <p:sldId id="1697" r:id="rId38"/>
    <p:sldId id="1698" r:id="rId39"/>
    <p:sldId id="1699" r:id="rId40"/>
    <p:sldId id="1700" r:id="rId41"/>
    <p:sldId id="1683" r:id="rId42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Camey, Devonie" initials="MD" lastIdx="2" clrIdx="0">
    <p:extLst>
      <p:ext uri="{19B8F6BF-5375-455C-9EA6-DF929625EA0E}">
        <p15:presenceInfo xmlns:p15="http://schemas.microsoft.com/office/powerpoint/2012/main" userId="S::dmccamey@nrel.gov::253f4ce4-f100-4a85-b219-6095ff33d0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C22"/>
    <a:srgbClr val="14366F"/>
    <a:srgbClr val="E67C23"/>
    <a:srgbClr val="E0F2F7"/>
    <a:srgbClr val="75C4D8"/>
    <a:srgbClr val="0087CF"/>
    <a:srgbClr val="15366F"/>
    <a:srgbClr val="411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201" autoAdjust="0"/>
    <p:restoredTop sz="96327"/>
  </p:normalViewPr>
  <p:slideViewPr>
    <p:cSldViewPr snapToGrid="0">
      <p:cViewPr varScale="1">
        <p:scale>
          <a:sx n="134" d="100"/>
          <a:sy n="134" d="100"/>
        </p:scale>
        <p:origin x="18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38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36BC01-1316-468C-8E00-10583000D7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080E4E-63E8-4C71-9FF4-692E12FDB7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133B8-197E-4518-85E0-D2A85AB94B3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11120-19BF-4A18-8624-DA2811F6B6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039E1-E4FD-4E72-B685-8A6F3EACFC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39938-E498-4AD5-BEB5-A99E5F86B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1514D-B6FA-4CF6-88A4-DD235FBC63B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3625F-52FE-48E9-AA00-1D0D35D4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1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Hello. I'm Monte Lunacek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Caleb Phillips, PI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/>
              <a:t>Our vision is to provide “Wisdom to guide mobility transformations as US ports”</a:t>
            </a:r>
          </a:p>
          <a:p>
            <a:endParaRPr lang="en-US" dirty="0"/>
          </a:p>
          <a:p>
            <a:r>
              <a:rPr lang="en-US" dirty="0"/>
              <a:t>This is a picture of the Athena team at our annual meeting at Oakridge National Lab in 2019.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3625F-52FE-48E9-AA00-1D0D35D497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67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552"/>
            <a:ext cx="6858000" cy="179235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4030"/>
            <a:ext cx="6858000" cy="124297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657BF-ED74-6B44-A1B7-E7A4EB8C9D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3999" cy="51558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6458AC-38FA-5D47-9529-E2374D6ABC54}"/>
              </a:ext>
            </a:extLst>
          </p:cNvPr>
          <p:cNvCxnSpPr>
            <a:cxnSpLocks/>
          </p:cNvCxnSpPr>
          <p:nvPr userDrawn="1"/>
        </p:nvCxnSpPr>
        <p:spPr>
          <a:xfrm flipH="1">
            <a:off x="4572000" y="3218782"/>
            <a:ext cx="3943351" cy="0"/>
          </a:xfrm>
          <a:prstGeom prst="line">
            <a:avLst/>
          </a:prstGeom>
          <a:ln w="12700">
            <a:solidFill>
              <a:srgbClr val="E77C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45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78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097"/>
            <a:ext cx="1971675" cy="43629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097"/>
            <a:ext cx="5800725" cy="43629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7205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D6D7A15-3812-4311-81DB-EB3679F03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l="1328" t="1909" r="1328" b="1909"/>
          <a:stretch/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BB68C8-E8A1-4420-A6E1-73ADB2942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0"/>
            <a:ext cx="9143999" cy="51558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DC528A-434F-42CC-A03B-127C3FA5E2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999" y="2245006"/>
            <a:ext cx="3943350" cy="7775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25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BCAA9CD-8629-4185-85B6-C1303250C3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0" y="3393972"/>
            <a:ext cx="3943350" cy="104216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300"/>
              </a:spcBef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Venue or Organization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554ABE-4BE1-47D8-8E5B-BADE4029FB7A}"/>
              </a:ext>
            </a:extLst>
          </p:cNvPr>
          <p:cNvCxnSpPr>
            <a:cxnSpLocks/>
          </p:cNvCxnSpPr>
          <p:nvPr userDrawn="1"/>
        </p:nvCxnSpPr>
        <p:spPr>
          <a:xfrm flipH="1">
            <a:off x="4572000" y="3218782"/>
            <a:ext cx="3943351" cy="0"/>
          </a:xfrm>
          <a:prstGeom prst="line">
            <a:avLst/>
          </a:prstGeom>
          <a:ln w="12700">
            <a:solidFill>
              <a:srgbClr val="E77C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204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Top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AC05F9-6CF4-410E-A8CC-7413F1B8F9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3999" cy="51558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58169-AA9C-4BEA-944A-9CC3980B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0B4C80-A437-4F4A-8926-0224B424B5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029653"/>
            <a:ext cx="8441177" cy="36319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F815B86-7D97-482D-8B15-6812BAE1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02489"/>
            <a:ext cx="4979377" cy="432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524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5627BBB-04C7-41AE-8E3E-7243333C70D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28308" y="343221"/>
            <a:ext cx="8076391" cy="4344984"/>
          </a:xfrm>
          <a:prstGeom prst="rect">
            <a:avLst/>
          </a:prstGeom>
        </p:spPr>
        <p:txBody>
          <a:bodyPr lIns="0" tIns="73152" rIns="0" bIns="0">
            <a:noAutofit/>
          </a:bodyPr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Supporting body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F75F7B8-94DD-4414-BBA6-CAA7EEBC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1678"/>
            <a:ext cx="2588774" cy="2740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AC05F9-6CF4-410E-A8CC-7413F1B8F9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30478" cy="51482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58169-AA9C-4BEA-944A-9CC3980B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DB76361-46C0-4B87-B540-DF584378BA9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46591" y="350522"/>
            <a:ext cx="2232841" cy="525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Large important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D604401-2454-45B9-AE9C-741D8BB113E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6591" y="1484466"/>
            <a:ext cx="2232841" cy="2991966"/>
          </a:xfrm>
          <a:prstGeom prst="rect">
            <a:avLst/>
          </a:prstGeom>
        </p:spPr>
        <p:txBody>
          <a:bodyPr lIns="0" tIns="73152" rIns="0" bIns="0">
            <a:no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body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1E8722-5E20-4B6C-BD08-226359C639AD}"/>
              </a:ext>
            </a:extLst>
          </p:cNvPr>
          <p:cNvCxnSpPr>
            <a:cxnSpLocks/>
          </p:cNvCxnSpPr>
          <p:nvPr userDrawn="1"/>
        </p:nvCxnSpPr>
        <p:spPr>
          <a:xfrm flipH="1">
            <a:off x="246591" y="1202291"/>
            <a:ext cx="22328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A83E1E9-D451-4EF6-9D9B-E623CD6F82D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69367" y="350522"/>
            <a:ext cx="5917447" cy="4311041"/>
          </a:xfrm>
          <a:prstGeom prst="rect">
            <a:avLst/>
          </a:prstGeom>
        </p:spPr>
        <p:txBody>
          <a:bodyPr lIns="0" tIns="73152" rIns="0" bIns="0">
            <a:noAutofit/>
          </a:bodyPr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Supporting body text</a:t>
            </a:r>
          </a:p>
        </p:txBody>
      </p:sp>
    </p:spTree>
    <p:extLst>
      <p:ext uri="{BB962C8B-B14F-4D97-AF65-F5344CB8AC3E}">
        <p14:creationId xmlns:p14="http://schemas.microsoft.com/office/powerpoint/2010/main" val="2509131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8821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3491"/>
            <a:ext cx="7886700" cy="214153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5285"/>
            <a:ext cx="7886700" cy="112618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5020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486"/>
            <a:ext cx="3886200" cy="32665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0486"/>
            <a:ext cx="3886200" cy="32665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327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4098"/>
            <a:ext cx="7886700" cy="9950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2040"/>
            <a:ext cx="3868340" cy="61850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80546"/>
            <a:ext cx="3868340" cy="276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2040"/>
            <a:ext cx="3887391" cy="61850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546"/>
            <a:ext cx="3887391" cy="276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9367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790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32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218"/>
            <a:ext cx="2949178" cy="120126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1255"/>
            <a:ext cx="4629150" cy="365860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4479"/>
            <a:ext cx="2949178" cy="286133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847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218"/>
            <a:ext cx="2949178" cy="120126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1255"/>
            <a:ext cx="4629150" cy="365860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4479"/>
            <a:ext cx="2949178" cy="286133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8784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486"/>
            <a:ext cx="7886700" cy="326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5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2" r:id="rId13"/>
    <p:sldLayoutId id="2147483667" r:id="rId14"/>
    <p:sldLayoutId id="2147483692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BB4D-7CAB-5741-9ACC-E6A13F345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8500" y="2260151"/>
            <a:ext cx="3943350" cy="77759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DFW Analysis</a:t>
            </a:r>
            <a:br>
              <a:rPr lang="en-US" b="1" dirty="0"/>
            </a:br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11069-FB6C-6A4B-BA93-4209868D2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9967" y="89714"/>
            <a:ext cx="3263729" cy="15489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NREL Team</a:t>
            </a:r>
          </a:p>
          <a:p>
            <a:r>
              <a:rPr lang="en-US" dirty="0">
                <a:solidFill>
                  <a:schemeClr val="bg1"/>
                </a:solidFill>
              </a:rPr>
              <a:t>National Renewable Energy Lab</a:t>
            </a:r>
          </a:p>
        </p:txBody>
      </p:sp>
    </p:spTree>
    <p:extLst>
      <p:ext uri="{BB962C8B-B14F-4D97-AF65-F5344CB8AC3E}">
        <p14:creationId xmlns:p14="http://schemas.microsoft.com/office/powerpoint/2010/main" val="16195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559E3-2483-E1F1-E80E-E1F78698E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308D1E-0BAC-CDDF-ACD1-C63DC9188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0"/>
            <a:ext cx="7462837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7E860-2C12-9FFE-235E-1DEBAE80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5A933-B363-47BA-55A7-94A7CA6706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a very predictable rhythm to airport operation data prior to COVID.</a:t>
            </a:r>
          </a:p>
          <a:p>
            <a:pPr lvl="1"/>
            <a:r>
              <a:rPr lang="en-US" dirty="0"/>
              <a:t>The uncertainty bounds are tight, and the seasonality is very predictable.</a:t>
            </a:r>
          </a:p>
          <a:p>
            <a:r>
              <a:rPr lang="en-US" dirty="0"/>
              <a:t>The TSA passenger and flight counts have returned to expected operational levels.</a:t>
            </a:r>
          </a:p>
          <a:p>
            <a:r>
              <a:rPr lang="en-US" dirty="0"/>
              <a:t>Traffic data is still statistically lower than expected.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FD9076-6C5E-6C2D-5C4E-C0F16386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6677025" cy="707136"/>
          </a:xfrm>
        </p:spPr>
        <p:txBody>
          <a:bodyPr>
            <a:normAutofit/>
          </a:bodyPr>
          <a:lstStyle/>
          <a:p>
            <a:r>
              <a:rPr lang="en-US" dirty="0"/>
              <a:t>Passengers, Flights, Traffic, Wait times</a:t>
            </a:r>
          </a:p>
        </p:txBody>
      </p:sp>
    </p:spTree>
    <p:extLst>
      <p:ext uri="{BB962C8B-B14F-4D97-AF65-F5344CB8AC3E}">
        <p14:creationId xmlns:p14="http://schemas.microsoft.com/office/powerpoint/2010/main" val="983532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1DDD5E-E288-BF13-C8AB-A8C2530F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223549-57A1-47C8-3BEC-F9468A5C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025"/>
            <a:ext cx="9144000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5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B2C1F-B14A-3C47-AB42-C525FF71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02B399-F9BF-F2E7-FA2A-578A8F9DD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0"/>
            <a:ext cx="7418387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324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FD1943-BBE7-5141-3066-86827309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17B60-6D18-1B5B-8442-927412237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electric usage at DFW is not strongly correlated with the passenger and flight operations.</a:t>
            </a:r>
          </a:p>
          <a:p>
            <a:r>
              <a:rPr lang="en-US" dirty="0"/>
              <a:t>Electricity in the terminals has decreased while gas usage has increased.</a:t>
            </a:r>
          </a:p>
          <a:p>
            <a:r>
              <a:rPr lang="en-US" dirty="0"/>
              <a:t>Water usage appears to be in normal ranges for the data we have.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AE2ED7-0F18-7F1B-D372-272DC6C6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discussion</a:t>
            </a:r>
          </a:p>
        </p:txBody>
      </p:sp>
    </p:spTree>
    <p:extLst>
      <p:ext uri="{BB962C8B-B14F-4D97-AF65-F5344CB8AC3E}">
        <p14:creationId xmlns:p14="http://schemas.microsoft.com/office/powerpoint/2010/main" val="1981885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DD7E97-1B7F-2B9F-5268-DDF564ED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F0FC5E-4289-B345-851C-78E01953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9144000" cy="329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44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3890D8-DFCE-A414-C358-466009C2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451996-48C6-4AEF-8615-435CEAE98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3"/>
            <a:ext cx="9144000" cy="504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94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4803C-1EB3-D048-6DA2-31084801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8A9A3-8121-A56E-D812-6648B757B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total noise </a:t>
            </a:r>
            <a:r>
              <a:rPr lang="en-US" dirty="0"/>
              <a:t>from DFW was within normal ranges for the entire period of data we analyzed.</a:t>
            </a:r>
          </a:p>
          <a:p>
            <a:r>
              <a:rPr lang="en-US" dirty="0"/>
              <a:t>Aggregate noise due to air traffic was lower at times after COVID.</a:t>
            </a:r>
          </a:p>
          <a:p>
            <a:r>
              <a:rPr lang="en-US" dirty="0"/>
              <a:t>Complaints were statistically much higher COVID despite consistent overall noise and normal or lower noise from air traffic.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BDADD6-8C13-54F0-07BD-273FBBF8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Noise and complaints</a:t>
            </a:r>
          </a:p>
        </p:txBody>
      </p:sp>
    </p:spTree>
    <p:extLst>
      <p:ext uri="{BB962C8B-B14F-4D97-AF65-F5344CB8AC3E}">
        <p14:creationId xmlns:p14="http://schemas.microsoft.com/office/powerpoint/2010/main" val="239445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C0AEC-BF76-2C53-8248-C302D2F6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44DAB70-E51A-F265-DF16-D1F0C954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9144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38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29BFC7-8485-DA94-33B2-2DFE779E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2C9A2F8-2AC5-A1A3-5EDA-05C29660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4063"/>
            <a:ext cx="91440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3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FF274-2860-7C8E-E97F-82B10E26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66C6D-3642-FAFB-83A3-0D80802A6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collected</a:t>
            </a:r>
          </a:p>
          <a:p>
            <a:r>
              <a:rPr lang="en-US" dirty="0"/>
              <a:t>Extreme events</a:t>
            </a:r>
          </a:p>
          <a:p>
            <a:pPr lvl="1"/>
            <a:r>
              <a:rPr lang="en-US" dirty="0"/>
              <a:t>Algorithms and methodology</a:t>
            </a:r>
          </a:p>
          <a:p>
            <a:pPr lvl="1"/>
            <a:r>
              <a:rPr lang="en-US" b="1" dirty="0"/>
              <a:t>COVID</a:t>
            </a:r>
            <a:r>
              <a:rPr lang="en-US" dirty="0"/>
              <a:t> monthly analysis results</a:t>
            </a:r>
          </a:p>
          <a:p>
            <a:pPr lvl="1"/>
            <a:r>
              <a:rPr lang="en-US" b="1" dirty="0"/>
              <a:t>Weather events </a:t>
            </a:r>
            <a:r>
              <a:rPr lang="en-US" dirty="0"/>
              <a:t>hourly analysis results</a:t>
            </a:r>
          </a:p>
          <a:p>
            <a:r>
              <a:rPr lang="en-US" dirty="0"/>
              <a:t>Airport similarity</a:t>
            </a:r>
          </a:p>
          <a:p>
            <a:pPr lvl="1"/>
            <a:r>
              <a:rPr lang="en-US" dirty="0"/>
              <a:t>Algorithms and methodology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Runway analysis</a:t>
            </a:r>
          </a:p>
          <a:p>
            <a:r>
              <a:rPr lang="en-US" dirty="0"/>
              <a:t>Discussion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35D713-488B-5F93-E8D0-60BF2CC7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9871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481CF7-66D7-B73A-318F-09489E80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B5955-5F8E-D76C-0976-3517CE6E2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Both retail and food sales are correlated with TSA passenger information.</a:t>
            </a:r>
          </a:p>
          <a:p>
            <a:r>
              <a:rPr lang="en-US" dirty="0"/>
              <a:t>Both streams have </a:t>
            </a:r>
            <a:r>
              <a:rPr lang="en-US" i="1" dirty="0"/>
              <a:t>almost</a:t>
            </a:r>
            <a:r>
              <a:rPr lang="en-US" dirty="0"/>
              <a:t> recovered to their predicted volumes.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F23312-41D3-8644-FA8F-44754502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Retail and food sales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756D1E6-D38C-ED72-E9B5-6AE7B275A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300"/>
            <a:ext cx="9144000" cy="32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22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460A9-3532-0C79-31F3-D761CBD0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07E1BBC-662D-61B3-0D49-2E76E92C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0"/>
            <a:ext cx="74803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806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5CE0-D055-01C6-6C00-2F4FC908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A10E8-2871-C554-E320-42A227930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46FE-201C-DEA1-81BD-FA31009B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94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F7BE1-BA8D-8D94-7FAF-78088F62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0AE500-18C4-B96F-F041-48F1EB60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Weather KPI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EA543-5376-38D3-86A6-E2E0AEF2F182}"/>
              </a:ext>
            </a:extLst>
          </p:cNvPr>
          <p:cNvSpPr txBox="1"/>
          <p:nvPr/>
        </p:nvSpPr>
        <p:spPr>
          <a:xfrm>
            <a:off x="-164620" y="1325165"/>
            <a:ext cx="329834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200" u="sng" dirty="0"/>
              <a:t>Output 1 (weather index): </a:t>
            </a:r>
          </a:p>
          <a:p>
            <a:pPr lvl="2"/>
            <a:r>
              <a:rPr lang="en-US" sz="1200" dirty="0"/>
              <a:t>Grade 1: &lt;5% anomaly rate </a:t>
            </a:r>
          </a:p>
          <a:p>
            <a:pPr lvl="2"/>
            <a:r>
              <a:rPr lang="en-US" sz="1200" dirty="0"/>
              <a:t>Grade 2: 5-15%</a:t>
            </a:r>
          </a:p>
          <a:p>
            <a:pPr lvl="2"/>
            <a:r>
              <a:rPr lang="en-US" sz="1200" dirty="0"/>
              <a:t>Grade 3: ~20% </a:t>
            </a:r>
          </a:p>
          <a:p>
            <a:pPr lvl="2"/>
            <a:r>
              <a:rPr lang="en-US" sz="1200" dirty="0"/>
              <a:t>Grade 4: ~50% </a:t>
            </a:r>
          </a:p>
          <a:p>
            <a:pPr lvl="2"/>
            <a:endParaRPr lang="en-US" sz="1200" dirty="0"/>
          </a:p>
          <a:p>
            <a:pPr lvl="2"/>
            <a:r>
              <a:rPr lang="en-US" sz="1200" u="sng" dirty="0">
                <a:solidFill>
                  <a:schemeClr val="bg1">
                    <a:lumMod val="50000"/>
                  </a:schemeClr>
                </a:solidFill>
              </a:rPr>
              <a:t>Output 2 (Type of interference): </a:t>
            </a:r>
          </a:p>
          <a:p>
            <a:pPr lvl="2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Low visibility </a:t>
            </a:r>
          </a:p>
          <a:p>
            <a:pPr lvl="2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Snow </a:t>
            </a:r>
          </a:p>
          <a:p>
            <a:pPr lvl="2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Ice rain</a:t>
            </a:r>
          </a:p>
          <a:p>
            <a:pPr lvl="2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Rainstorm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D3AA2E79-44E3-4E85-B6B8-14D6157A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707" y="1325165"/>
            <a:ext cx="4425219" cy="3263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FFD96-945A-047E-8A2B-8C039D9565F1}"/>
              </a:ext>
            </a:extLst>
          </p:cNvPr>
          <p:cNvSpPr txBox="1"/>
          <p:nvPr/>
        </p:nvSpPr>
        <p:spPr>
          <a:xfrm>
            <a:off x="4951060" y="2572750"/>
            <a:ext cx="11192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26% snow </a:t>
            </a:r>
          </a:p>
          <a:p>
            <a:r>
              <a:rPr lang="en-US" sz="1050" dirty="0"/>
              <a:t>40% rainstorm</a:t>
            </a:r>
          </a:p>
          <a:p>
            <a:r>
              <a:rPr lang="en-US" sz="1050" dirty="0"/>
              <a:t>19% frozen rain</a:t>
            </a:r>
          </a:p>
          <a:p>
            <a:r>
              <a:rPr lang="en-US" sz="1050" dirty="0"/>
              <a:t>15% low visibility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C92C41-685D-6CCA-377D-C2142D71D183}"/>
              </a:ext>
            </a:extLst>
          </p:cNvPr>
          <p:cNvCxnSpPr>
            <a:cxnSpLocks/>
          </p:cNvCxnSpPr>
          <p:nvPr/>
        </p:nvCxnSpPr>
        <p:spPr>
          <a:xfrm flipV="1">
            <a:off x="5384618" y="3288330"/>
            <a:ext cx="0" cy="489615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B1B2D7-E751-542B-FF49-4D54AE79A490}"/>
              </a:ext>
            </a:extLst>
          </p:cNvPr>
          <p:cNvSpPr txBox="1"/>
          <p:nvPr/>
        </p:nvSpPr>
        <p:spPr>
          <a:xfrm>
            <a:off x="5944927" y="2265531"/>
            <a:ext cx="10406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84% rainstorm</a:t>
            </a:r>
          </a:p>
          <a:p>
            <a:r>
              <a:rPr lang="en-US" sz="1050" dirty="0"/>
              <a:t>16% frozen rain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2166C8-8FB2-0B16-447D-D953020F0BB8}"/>
              </a:ext>
            </a:extLst>
          </p:cNvPr>
          <p:cNvCxnSpPr>
            <a:cxnSpLocks/>
          </p:cNvCxnSpPr>
          <p:nvPr/>
        </p:nvCxnSpPr>
        <p:spPr>
          <a:xfrm flipV="1">
            <a:off x="6527618" y="2657947"/>
            <a:ext cx="0" cy="668248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5D47CA-2B7E-7D2F-4573-CCAC83E44D09}"/>
              </a:ext>
            </a:extLst>
          </p:cNvPr>
          <p:cNvSpPr txBox="1"/>
          <p:nvPr/>
        </p:nvSpPr>
        <p:spPr>
          <a:xfrm>
            <a:off x="7130332" y="2491957"/>
            <a:ext cx="138501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39% heavy snow</a:t>
            </a:r>
          </a:p>
          <a:p>
            <a:r>
              <a:rPr lang="en-US" sz="1050" dirty="0"/>
              <a:t>12% heavy frozen rain</a:t>
            </a:r>
          </a:p>
          <a:p>
            <a:r>
              <a:rPr lang="en-US" sz="1050" dirty="0"/>
              <a:t>49% both heavy snow and frozen rain</a:t>
            </a:r>
          </a:p>
          <a:p>
            <a:endParaRPr lang="en-US" sz="10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AEC000-1148-A719-F9BE-FABC23D1207E}"/>
              </a:ext>
            </a:extLst>
          </p:cNvPr>
          <p:cNvCxnSpPr/>
          <p:nvPr/>
        </p:nvCxnSpPr>
        <p:spPr>
          <a:xfrm>
            <a:off x="7699058" y="1535906"/>
            <a:ext cx="0" cy="973636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07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AAD36157-997E-81D0-A928-410F4F5DE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0"/>
            <a:ext cx="8105775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516B0-793A-0FA6-CFC6-1FCAC0ED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6D85C-34DD-96A7-C594-F438C5E93C4A}"/>
              </a:ext>
            </a:extLst>
          </p:cNvPr>
          <p:cNvSpPr txBox="1"/>
          <p:nvPr/>
        </p:nvSpPr>
        <p:spPr>
          <a:xfrm>
            <a:off x="2647084" y="238946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"2022-02-03"</a:t>
            </a:r>
          </a:p>
        </p:txBody>
      </p:sp>
    </p:spTree>
    <p:extLst>
      <p:ext uri="{BB962C8B-B14F-4D97-AF65-F5344CB8AC3E}">
        <p14:creationId xmlns:p14="http://schemas.microsoft.com/office/powerpoint/2010/main" val="4014679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BA4405-E31A-A714-C2F7-21D5CD60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29F45-3362-216E-1CE3-763D97462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178" y="960380"/>
            <a:ext cx="2090398" cy="34592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9887B4-5DA1-6A59-5A45-F440F1B0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dates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F9AE3B8-4DAF-6B9C-D89B-F5F87C7C6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8663"/>
            <a:ext cx="9144000" cy="458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CDC456-F793-3A8E-7A44-52DA9AC45AC8}"/>
              </a:ext>
            </a:extLst>
          </p:cNvPr>
          <p:cNvSpPr txBox="1"/>
          <p:nvPr/>
        </p:nvSpPr>
        <p:spPr>
          <a:xfrm>
            <a:off x="6844145" y="96038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2022-02-03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5E841-1063-B8FD-A3AB-CFB85BBDC8CD}"/>
              </a:ext>
            </a:extLst>
          </p:cNvPr>
          <p:cNvSpPr txBox="1"/>
          <p:nvPr/>
        </p:nvSpPr>
        <p:spPr>
          <a:xfrm>
            <a:off x="3317476" y="96038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2021-02-15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466D3-86D0-5625-B12A-48B50DAEBCEC}"/>
              </a:ext>
            </a:extLst>
          </p:cNvPr>
          <p:cNvSpPr txBox="1"/>
          <p:nvPr/>
        </p:nvSpPr>
        <p:spPr>
          <a:xfrm>
            <a:off x="7752624" y="191288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2023-02-03</a:t>
            </a:r>
          </a:p>
        </p:txBody>
      </p:sp>
    </p:spTree>
    <p:extLst>
      <p:ext uri="{BB962C8B-B14F-4D97-AF65-F5344CB8AC3E}">
        <p14:creationId xmlns:p14="http://schemas.microsoft.com/office/powerpoint/2010/main" val="1886275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D2797-5BA7-E10A-6D52-4A08A452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D52A455-9CED-09E3-E561-31EDBE64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0"/>
            <a:ext cx="8105775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24D82-0C1A-EB24-6542-BD8A949B9F91}"/>
              </a:ext>
            </a:extLst>
          </p:cNvPr>
          <p:cNvSpPr txBox="1"/>
          <p:nvPr/>
        </p:nvSpPr>
        <p:spPr>
          <a:xfrm>
            <a:off x="2286867" y="238946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"2021-02-15"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22B08-B47A-04A9-EF88-77B8CEDBC081}"/>
              </a:ext>
            </a:extLst>
          </p:cNvPr>
          <p:cNvSpPr txBox="1"/>
          <p:nvPr/>
        </p:nvSpPr>
        <p:spPr>
          <a:xfrm>
            <a:off x="4008045" y="238946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"2021-02-17"</a:t>
            </a:r>
          </a:p>
        </p:txBody>
      </p:sp>
    </p:spTree>
    <p:extLst>
      <p:ext uri="{BB962C8B-B14F-4D97-AF65-F5344CB8AC3E}">
        <p14:creationId xmlns:p14="http://schemas.microsoft.com/office/powerpoint/2010/main" val="1758472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2CB640-D7E4-3C55-17B2-7523D909E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9970FE9-B40A-AA52-E1AC-4FB32EE30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0"/>
            <a:ext cx="8105775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BCB21-CCDC-7212-E0E1-3DF0336201C7}"/>
              </a:ext>
            </a:extLst>
          </p:cNvPr>
          <p:cNvSpPr txBox="1"/>
          <p:nvPr/>
        </p:nvSpPr>
        <p:spPr>
          <a:xfrm>
            <a:off x="3443861" y="257413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2023-02-03</a:t>
            </a:r>
          </a:p>
        </p:txBody>
      </p:sp>
    </p:spTree>
    <p:extLst>
      <p:ext uri="{BB962C8B-B14F-4D97-AF65-F5344CB8AC3E}">
        <p14:creationId xmlns:p14="http://schemas.microsoft.com/office/powerpoint/2010/main" val="1120880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5CE0-D055-01C6-6C00-2F4FC908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Airport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A10E8-2871-C554-E320-42A227930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46FE-201C-DEA1-81BD-FA31009B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660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0F426-1ADE-5484-0D82-A5AF86F4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DF27BFB-B3A5-3108-D81A-B466236C7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31288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35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0098-1842-843E-F5EE-F6623B95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10087-650F-A24C-CACA-263B95C6E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DFW data</a:t>
            </a:r>
          </a:p>
          <a:p>
            <a:r>
              <a:rPr lang="en-US" dirty="0"/>
              <a:t>National data</a:t>
            </a:r>
          </a:p>
          <a:p>
            <a:r>
              <a:rPr lang="en-US" dirty="0"/>
              <a:t>Data not used and future thoughts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0AEBD-25D1-7199-82C7-A6292B91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55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13DB4-3E89-B52B-2E60-E8534473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A51D7A5-504F-5930-4182-3E2D2E86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0"/>
            <a:ext cx="6327775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169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9FD3C2-EB13-0725-30E4-F64172C7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D742E6E-560F-9255-BA2A-7688B74E4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0"/>
            <a:ext cx="7669213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222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6C6F92-2C24-7FD4-5AC2-CBF8204B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2BC6F4C-E307-4703-39C2-8097CEE6B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6" y="70293"/>
            <a:ext cx="4251892" cy="230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0DE27652-DF70-410A-8169-F3B90F7C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82" y="0"/>
            <a:ext cx="4251894" cy="2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1B14A925-DC9B-9BAD-F550-697C23578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0" y="2599714"/>
            <a:ext cx="4251892" cy="230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1C1C04A0-1611-1DEF-A47E-A82E7117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82" y="2705876"/>
            <a:ext cx="4308764" cy="233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022D5-9166-D379-E5C1-27409C96B529}"/>
              </a:ext>
            </a:extLst>
          </p:cNvPr>
          <p:cNvSpPr txBox="1"/>
          <p:nvPr/>
        </p:nvSpPr>
        <p:spPr>
          <a:xfrm>
            <a:off x="3670323" y="2073054"/>
            <a:ext cx="24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 Social Vulnerability</a:t>
            </a:r>
          </a:p>
        </p:txBody>
      </p:sp>
    </p:spTree>
    <p:extLst>
      <p:ext uri="{BB962C8B-B14F-4D97-AF65-F5344CB8AC3E}">
        <p14:creationId xmlns:p14="http://schemas.microsoft.com/office/powerpoint/2010/main" val="2552994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F07726-EEBA-768D-522B-F5FA8B133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DD63B1F-8687-5B59-357C-13057D193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0"/>
            <a:ext cx="89789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156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BCB4A-B30C-37AF-03AE-E02826A6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E5FB65A-98B2-F988-400A-4A60CADE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89916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01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13644-C070-39AD-D10A-293CD4C9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5DD4970-BE4A-31D3-F6B3-5E730112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9012238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317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12C25-9485-0258-4C96-57E554D8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8379317-C687-BD1B-5332-E0ADBD7A6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66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01A45A-B37D-7849-1FC8-09E1510A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A55F90C-B5B2-51D0-9AA7-7280C7EF5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0"/>
            <a:ext cx="847725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456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5CE0-D055-01C6-6C00-2F4FC908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Runway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A10E8-2871-C554-E320-42A227930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46FE-201C-DEA1-81BD-FA31009B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6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B93D1-74AE-98DA-A10A-58F912C1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F2B22-2AD6-D9F1-182A-B6C31D4BF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029653"/>
            <a:ext cx="4124325" cy="36319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Snowflake</a:t>
            </a:r>
          </a:p>
          <a:p>
            <a:r>
              <a:rPr lang="en-US" dirty="0"/>
              <a:t>Control plaza traffic data</a:t>
            </a:r>
          </a:p>
          <a:p>
            <a:r>
              <a:rPr lang="en-US" dirty="0"/>
              <a:t>Bus ridership</a:t>
            </a:r>
          </a:p>
          <a:p>
            <a:r>
              <a:rPr lang="en-US" dirty="0"/>
              <a:t>TSA information</a:t>
            </a:r>
          </a:p>
          <a:p>
            <a:r>
              <a:rPr lang="en-US" dirty="0"/>
              <a:t>Sales at the airport (daily and monthly)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Casper</a:t>
            </a:r>
            <a:r>
              <a:rPr lang="en-US" dirty="0"/>
              <a:t> </a:t>
            </a:r>
          </a:p>
          <a:p>
            <a:r>
              <a:rPr lang="en-US" dirty="0"/>
              <a:t>Flight data</a:t>
            </a:r>
          </a:p>
          <a:p>
            <a:r>
              <a:rPr lang="en-US" dirty="0"/>
              <a:t>Noise complaints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ADA1BF-DBFE-8844-1942-A1E779AB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DFW Data Collected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E653384-4CE3-006B-3394-532D152065EC}"/>
              </a:ext>
            </a:extLst>
          </p:cNvPr>
          <p:cNvSpPr txBox="1">
            <a:spLocks/>
          </p:cNvSpPr>
          <p:nvPr/>
        </p:nvSpPr>
        <p:spPr>
          <a:xfrm>
            <a:off x="4838700" y="1040131"/>
            <a:ext cx="3588727" cy="36319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Harris</a:t>
            </a:r>
          </a:p>
          <a:p>
            <a:r>
              <a:rPr lang="en-US" dirty="0"/>
              <a:t>Flights</a:t>
            </a:r>
          </a:p>
          <a:p>
            <a:r>
              <a:rPr lang="en-US" dirty="0"/>
              <a:t>Noise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Spreadsheets</a:t>
            </a:r>
          </a:p>
          <a:p>
            <a:r>
              <a:rPr lang="en-US" dirty="0"/>
              <a:t>Gas and electric usage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NOAA</a:t>
            </a:r>
          </a:p>
          <a:p>
            <a:r>
              <a:rPr lang="en-US" dirty="0"/>
              <a:t>High resolution rapid refresh weather data.</a:t>
            </a:r>
          </a:p>
        </p:txBody>
      </p:sp>
    </p:spTree>
    <p:extLst>
      <p:ext uri="{BB962C8B-B14F-4D97-AF65-F5344CB8AC3E}">
        <p14:creationId xmlns:p14="http://schemas.microsoft.com/office/powerpoint/2010/main" val="134424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21053-6B19-4C45-692E-67D909E4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F2BBC-6AFA-9D99-643D-416E0DC7B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Bureau of Transportation Statistics (BTS)</a:t>
            </a:r>
          </a:p>
          <a:p>
            <a:r>
              <a:rPr lang="en-US" dirty="0"/>
              <a:t>Airport on-time flight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D651EB-31F8-0047-3C62-907E0C60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National Data Collected</a:t>
            </a:r>
          </a:p>
        </p:txBody>
      </p:sp>
    </p:spTree>
    <p:extLst>
      <p:ext uri="{BB962C8B-B14F-4D97-AF65-F5344CB8AC3E}">
        <p14:creationId xmlns:p14="http://schemas.microsoft.com/office/powerpoint/2010/main" val="102236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BCA4CD-10EA-EBFD-62D6-4F101716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BC77B-D889-69E5-0A8B-FBE0CDD8F2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Airline load: </a:t>
            </a:r>
            <a:r>
              <a:rPr lang="en-US" dirty="0"/>
              <a:t>Less than 1 year of data was is available from American Airlines.  We could estimate this with other information, but it would take more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Bus ridership data: </a:t>
            </a:r>
            <a:r>
              <a:rPr lang="en-US" dirty="0"/>
              <a:t>The bus ridership data in the SPOT system seemed incomplete compared to what we used with Athena previously.  We did not investigate this issue.  </a:t>
            </a:r>
            <a:r>
              <a:rPr lang="en-US" i="1" dirty="0"/>
              <a:t>Used bus data from snowflake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Runway temperatures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Utility data from Snowflake: </a:t>
            </a:r>
            <a:r>
              <a:rPr lang="en-US" dirty="0"/>
              <a:t>This would be excellent to have for ongoing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NASA flight data:</a:t>
            </a:r>
            <a:r>
              <a:rPr lang="en-US" dirty="0"/>
              <a:t> We received 1 year of DFW data.  We could strengthen these results if we had a longer history.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0DF95B-DD00-AE29-1816-6E9415D5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not collected or used</a:t>
            </a:r>
          </a:p>
        </p:txBody>
      </p:sp>
    </p:spTree>
    <p:extLst>
      <p:ext uri="{BB962C8B-B14F-4D97-AF65-F5344CB8AC3E}">
        <p14:creationId xmlns:p14="http://schemas.microsoft.com/office/powerpoint/2010/main" val="224036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969D04-57C3-9B8D-9DF1-026E99DB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1BF0-49E5-38A3-2B58-A037C356210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Thoughts on data collection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436839-C255-9663-5E2A-C580F3974E4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DFW collects a wealth of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Working on a system for making this aggregate information easily available and automatically updated would enable:</a:t>
            </a:r>
          </a:p>
          <a:p>
            <a:pPr marL="800100" lvl="1" indent="-285750"/>
            <a:r>
              <a:rPr lang="en-US" sz="2000" dirty="0"/>
              <a:t> Efficient analysis</a:t>
            </a:r>
          </a:p>
          <a:p>
            <a:pPr marL="800100" lvl="1" indent="-285750"/>
            <a:r>
              <a:rPr lang="en-US" sz="2000" dirty="0"/>
              <a:t>Dashboard key performance indicators</a:t>
            </a:r>
          </a:p>
          <a:p>
            <a:pPr marL="800100" lvl="1" indent="-285750"/>
            <a:r>
              <a:rPr lang="en-US" sz="2000" dirty="0"/>
              <a:t>Our </a:t>
            </a:r>
            <a:r>
              <a:rPr lang="en-US" sz="2000" b="1" dirty="0"/>
              <a:t>scrapers</a:t>
            </a:r>
            <a:r>
              <a:rPr lang="en-US" sz="2000" dirty="0"/>
              <a:t> could be a start to a daily system for updates</a:t>
            </a:r>
          </a:p>
          <a:p>
            <a:pPr marL="800100" lvl="1" indent="-285750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Doing data collection is slow and involves lots of communication.  Doing this first over a longer time horizon would allow more data to be incorporated in the analysis.</a:t>
            </a:r>
          </a:p>
        </p:txBody>
      </p:sp>
    </p:spTree>
    <p:extLst>
      <p:ext uri="{BB962C8B-B14F-4D97-AF65-F5344CB8AC3E}">
        <p14:creationId xmlns:p14="http://schemas.microsoft.com/office/powerpoint/2010/main" val="3245621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0098-1842-843E-F5EE-F6623B95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10087-650F-A24C-CACA-263B95C6E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Passenger counts, flight counts, traffic</a:t>
            </a:r>
          </a:p>
          <a:p>
            <a:r>
              <a:rPr lang="en-US" dirty="0"/>
              <a:t>Electric, gas, water</a:t>
            </a:r>
          </a:p>
          <a:p>
            <a:r>
              <a:rPr lang="en-US" dirty="0"/>
              <a:t>Noise and complaints</a:t>
            </a:r>
          </a:p>
          <a:p>
            <a:r>
              <a:rPr lang="en-US" dirty="0"/>
              <a:t>Retail sales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0AEBD-25D1-7199-82C7-A6292B91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1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242DAC-7285-6C7C-473A-C42252DE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Athena | </a:t>
            </a:r>
            <a:fld id="{3E0B9167-32E5-43A9-9408-239E0DB8667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CB8F6-AE25-AAFE-5624-9D71F6BFDE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Facebook’s </a:t>
            </a:r>
            <a:r>
              <a:rPr lang="en-US" b="1" dirty="0"/>
              <a:t>Prophet</a:t>
            </a:r>
            <a:r>
              <a:rPr lang="en-US" dirty="0"/>
              <a:t> timeseries forecasting to identify statistically normal bounds around a particular stream of data.</a:t>
            </a:r>
          </a:p>
          <a:p>
            <a:r>
              <a:rPr lang="en-US" dirty="0"/>
              <a:t>We then use this to </a:t>
            </a:r>
            <a:r>
              <a:rPr lang="en-US" b="1" dirty="0"/>
              <a:t>identify anomalies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Because COVID is so disruptive, we only trained on data prior to March 2020 and ran predictions for three years.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49984D-7ED2-52A7-837A-F8B41FAE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Algorithms and methods</a:t>
            </a:r>
          </a:p>
        </p:txBody>
      </p:sp>
    </p:spTree>
    <p:extLst>
      <p:ext uri="{BB962C8B-B14F-4D97-AF65-F5344CB8AC3E}">
        <p14:creationId xmlns:p14="http://schemas.microsoft.com/office/powerpoint/2010/main" val="402304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513856873C5848A9749EB331F69030" ma:contentTypeVersion="6" ma:contentTypeDescription="Create a new document." ma:contentTypeScope="" ma:versionID="280d54a9773b6a73bd389cf4a1932079">
  <xsd:schema xmlns:xsd="http://www.w3.org/2001/XMLSchema" xmlns:xs="http://www.w3.org/2001/XMLSchema" xmlns:p="http://schemas.microsoft.com/office/2006/metadata/properties" xmlns:ns2="f671b0b2-1c74-4109-bfce-dd8287ac06e6" targetNamespace="http://schemas.microsoft.com/office/2006/metadata/properties" ma:root="true" ma:fieldsID="7551b1c0d450e9d67c9f4c604a079916" ns2:_="">
    <xsd:import namespace="f671b0b2-1c74-4109-bfce-dd8287ac06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1b0b2-1c74-4109-bfce-dd8287ac06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B2EF76-A579-49D0-B130-5DF7499AD4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1b0b2-1c74-4109-bfce-dd8287ac06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F536A1-11F6-44C1-A651-6595CC3C08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8913D6-173C-4D9C-B940-76A26EA4BC8E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671b0b2-1c74-4109-bfce-dd8287ac06e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29423</TotalTime>
  <Words>809</Words>
  <Application>Microsoft Macintosh PowerPoint</Application>
  <PresentationFormat>Custom</PresentationFormat>
  <Paragraphs>163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 DFW Analysis Results</vt:lpstr>
      <vt:lpstr>Overview</vt:lpstr>
      <vt:lpstr>Data Collection</vt:lpstr>
      <vt:lpstr>DFW Data Collected</vt:lpstr>
      <vt:lpstr>National Data Collected</vt:lpstr>
      <vt:lpstr>Data not collected or used</vt:lpstr>
      <vt:lpstr>PowerPoint Presentation</vt:lpstr>
      <vt:lpstr>COVID Analysis</vt:lpstr>
      <vt:lpstr>Algorithms and methods</vt:lpstr>
      <vt:lpstr>PowerPoint Presentation</vt:lpstr>
      <vt:lpstr>Passengers, Flights, Traffic, Wait times</vt:lpstr>
      <vt:lpstr>PowerPoint Presentation</vt:lpstr>
      <vt:lpstr>PowerPoint Presentation</vt:lpstr>
      <vt:lpstr>Utility discussion</vt:lpstr>
      <vt:lpstr>PowerPoint Presentation</vt:lpstr>
      <vt:lpstr>PowerPoint Presentation</vt:lpstr>
      <vt:lpstr>Noise and complaints</vt:lpstr>
      <vt:lpstr>PowerPoint Presentation</vt:lpstr>
      <vt:lpstr>PowerPoint Presentation</vt:lpstr>
      <vt:lpstr>Retail and food sales</vt:lpstr>
      <vt:lpstr>PowerPoint Presentation</vt:lpstr>
      <vt:lpstr>Weather Analysis</vt:lpstr>
      <vt:lpstr>Weather KPI</vt:lpstr>
      <vt:lpstr>PowerPoint Presentation</vt:lpstr>
      <vt:lpstr>Other dates</vt:lpstr>
      <vt:lpstr>PowerPoint Presentation</vt:lpstr>
      <vt:lpstr>PowerPoint Presentation</vt:lpstr>
      <vt:lpstr>Airport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Runway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Athena Project Overview</dc:title>
  <dc:creator>Lunacek, Monte</dc:creator>
  <cp:lastModifiedBy>Lunacek, Monte</cp:lastModifiedBy>
  <cp:revision>199</cp:revision>
  <dcterms:created xsi:type="dcterms:W3CDTF">2020-01-22T17:03:44Z</dcterms:created>
  <dcterms:modified xsi:type="dcterms:W3CDTF">2023-03-16T19:56:10Z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0x01010086513856873C5848A9749EB331F69030</vt:lpwstr>
  </property>
</Properties>
</file>